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9" r:id="rId3"/>
    <p:sldId id="270" r:id="rId4"/>
    <p:sldId id="271" r:id="rId5"/>
    <p:sldId id="272" r:id="rId6"/>
    <p:sldId id="276" r:id="rId7"/>
    <p:sldId id="273" r:id="rId8"/>
    <p:sldId id="274" r:id="rId9"/>
    <p:sldId id="275" r:id="rId10"/>
    <p:sldId id="277" r:id="rId11"/>
    <p:sldId id="278" r:id="rId12"/>
    <p:sldId id="281" r:id="rId13"/>
    <p:sldId id="286" r:id="rId14"/>
    <p:sldId id="293" r:id="rId15"/>
    <p:sldId id="268" r:id="rId16"/>
    <p:sldId id="287" r:id="rId17"/>
    <p:sldId id="283" r:id="rId18"/>
    <p:sldId id="279" r:id="rId19"/>
    <p:sldId id="280" r:id="rId20"/>
    <p:sldId id="288" r:id="rId21"/>
    <p:sldId id="282" r:id="rId22"/>
    <p:sldId id="284" r:id="rId23"/>
    <p:sldId id="285" r:id="rId24"/>
    <p:sldId id="289" r:id="rId25"/>
    <p:sldId id="290" r:id="rId26"/>
    <p:sldId id="291" r:id="rId27"/>
    <p:sldId id="292" r:id="rId28"/>
    <p:sldId id="25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AE46"/>
    <a:srgbClr val="908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D1ED8-AA03-C447-A274-750063C092FC}" type="datetimeFigureOut">
              <a:rPr lang="en-US" smtClean="0"/>
              <a:t>4/24/12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408A52-8E00-D246-A501-4008F9AC0D00}" type="slidenum">
              <a:rPr lang="en-US" smtClean="0"/>
              <a:t>‹#›</a:t>
            </a:fld>
            <a:endParaRPr lang="en-US"/>
          </a:p>
        </p:txBody>
      </p:sp>
    </p:spTree>
    <p:extLst>
      <p:ext uri="{BB962C8B-B14F-4D97-AF65-F5344CB8AC3E}">
        <p14:creationId xmlns:p14="http://schemas.microsoft.com/office/powerpoint/2010/main" val="4261748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mychart.metrohealth.org/en-US/OnlineReg/default.aspx"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MetroHealth</a:t>
            </a:r>
            <a:r>
              <a:rPr lang="en-US" baseline="0" dirty="0" smtClean="0"/>
              <a:t> </a:t>
            </a:r>
            <a:r>
              <a:rPr lang="en-US" baseline="0" dirty="0" err="1" smtClean="0"/>
              <a:t>MyChart</a:t>
            </a:r>
            <a:r>
              <a:rPr lang="en-US" baseline="0" dirty="0" smtClean="0"/>
              <a:t> does not provide access to records from other health systems.</a:t>
            </a:r>
          </a:p>
          <a:p>
            <a:pPr marL="171450" indent="-171450">
              <a:buFontTx/>
              <a:buChar char="-"/>
            </a:pPr>
            <a:r>
              <a:rPr lang="en-US" dirty="0" smtClean="0"/>
              <a:t>Only one individual</a:t>
            </a:r>
            <a:r>
              <a:rPr lang="en-US" baseline="0" dirty="0" smtClean="0"/>
              <a:t> per account but patients can give proxy access to a parent, spouse, adult child or a caregiver. We’ll show you how to do so in a few minutes.</a:t>
            </a:r>
          </a:p>
          <a:p>
            <a:pPr marL="171450" indent="-171450">
              <a:buFontTx/>
              <a:buChar char="-"/>
            </a:pPr>
            <a:r>
              <a:rPr lang="en-US" baseline="0" dirty="0" smtClean="0"/>
              <a:t>In situations where you need an immediate assistance, call 911.</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3</a:t>
            </a:fld>
            <a:endParaRPr lang="en-US"/>
          </a:p>
        </p:txBody>
      </p:sp>
    </p:spTree>
    <p:extLst>
      <p:ext uri="{BB962C8B-B14F-4D97-AF65-F5344CB8AC3E}">
        <p14:creationId xmlns:p14="http://schemas.microsoft.com/office/powerpoint/2010/main" val="2482014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a:t>
            </a:r>
            <a:r>
              <a:rPr lang="en-US" baseline="0" dirty="0" smtClean="0"/>
              <a:t> My Medical Record is Medications. If you click on Medications you will see all meds prescribed by </a:t>
            </a:r>
            <a:r>
              <a:rPr lang="en-US" baseline="0" dirty="0" err="1" smtClean="0"/>
              <a:t>MetroHealth</a:t>
            </a:r>
            <a:r>
              <a:rPr lang="en-US" baseline="0" dirty="0" smtClean="0"/>
              <a:t> doctors including the instructions for how to take them. You can request a renewal from this page or by clicking on Request Rx Renewal under Message Center.</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12</a:t>
            </a:fld>
            <a:endParaRPr lang="en-US"/>
          </a:p>
        </p:txBody>
      </p:sp>
    </p:spTree>
    <p:extLst>
      <p:ext uri="{BB962C8B-B14F-4D97-AF65-F5344CB8AC3E}">
        <p14:creationId xmlns:p14="http://schemas.microsoft.com/office/powerpoint/2010/main" val="2954340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a:t>
            </a:r>
            <a:r>
              <a:rPr lang="en-US" baseline="0" dirty="0" smtClean="0"/>
              <a:t> of which link you click on for prescription refill, this is what you’ll see. You enter where and when you would like to pick up your prescription renewal. In the Pickup pharmacy box you type in the name and location of your pharmacy. You will receive confirmation through </a:t>
            </a:r>
            <a:r>
              <a:rPr lang="en-US" baseline="0" dirty="0" err="1" smtClean="0"/>
              <a:t>MyChart</a:t>
            </a:r>
            <a:r>
              <a:rPr lang="en-US" baseline="0" dirty="0" smtClean="0"/>
              <a:t> that your prescription is ready to be picked up.</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13</a:t>
            </a:fld>
            <a:endParaRPr lang="en-US"/>
          </a:p>
        </p:txBody>
      </p:sp>
    </p:spTree>
    <p:extLst>
      <p:ext uri="{BB962C8B-B14F-4D97-AF65-F5344CB8AC3E}">
        <p14:creationId xmlns:p14="http://schemas.microsoft.com/office/powerpoint/2010/main" val="338361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your homepage and in Message</a:t>
            </a:r>
            <a:r>
              <a:rPr lang="en-US" baseline="0" dirty="0" smtClean="0"/>
              <a:t> Center you’ll find a confirmation that your prescription has been filled and at what pharmacy you can pick it up. (Remember, you will have identified this pharmacy when you requested the prescription. Do look at the pharmacy name and location to make sure your prescription was sent to the </a:t>
            </a:r>
            <a:r>
              <a:rPr lang="en-US" baseline="0" smtClean="0"/>
              <a:t>correct pharmacy.)</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14</a:t>
            </a:fld>
            <a:endParaRPr lang="en-US"/>
          </a:p>
        </p:txBody>
      </p:sp>
    </p:spTree>
    <p:extLst>
      <p:ext uri="{BB962C8B-B14F-4D97-AF65-F5344CB8AC3E}">
        <p14:creationId xmlns:p14="http://schemas.microsoft.com/office/powerpoint/2010/main" val="1968353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use </a:t>
            </a:r>
            <a:r>
              <a:rPr lang="en-US" baseline="0" dirty="0" err="1" smtClean="0"/>
              <a:t>MyChart</a:t>
            </a:r>
            <a:r>
              <a:rPr lang="en-US" baseline="0" dirty="0" smtClean="0"/>
              <a:t> to send one of your doctors a question. The time for a reply varies. Important that you not use </a:t>
            </a:r>
            <a:r>
              <a:rPr lang="en-US" baseline="0" dirty="0" err="1" smtClean="0"/>
              <a:t>MyChart</a:t>
            </a:r>
            <a:r>
              <a:rPr lang="en-US" baseline="0" dirty="0" smtClean="0"/>
              <a:t> in emergency situations! </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15</a:t>
            </a:fld>
            <a:endParaRPr lang="en-US"/>
          </a:p>
        </p:txBody>
      </p:sp>
    </p:spTree>
    <p:extLst>
      <p:ext uri="{BB962C8B-B14F-4D97-AF65-F5344CB8AC3E}">
        <p14:creationId xmlns:p14="http://schemas.microsoft.com/office/powerpoint/2010/main" val="341281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what the screen will look like when you have clicked on Get Medical Advice. Be specific with your email message. Consider the questions the doctor might ask you. The more specific you are, the more likely you are to get a response that has an answer rather than a response that requests more information.</a:t>
            </a:r>
          </a:p>
          <a:p>
            <a:endParaRPr lang="en-US" baseline="0" dirty="0" smtClean="0"/>
          </a:p>
          <a:p>
            <a:r>
              <a:rPr lang="en-US" baseline="0" dirty="0" smtClean="0"/>
              <a:t>Only request information regarding yourself from your </a:t>
            </a:r>
            <a:r>
              <a:rPr lang="en-US" baseline="0" dirty="0" err="1" smtClean="0"/>
              <a:t>MyChart</a:t>
            </a:r>
            <a:r>
              <a:rPr lang="en-US" baseline="0" dirty="0" smtClean="0"/>
              <a:t> account. Asking about a child or someone else from your account will result in this information being IN YOUR account and could lead to confusion.</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16</a:t>
            </a:fld>
            <a:endParaRPr lang="en-US"/>
          </a:p>
        </p:txBody>
      </p:sp>
    </p:spTree>
    <p:extLst>
      <p:ext uri="{BB962C8B-B14F-4D97-AF65-F5344CB8AC3E}">
        <p14:creationId xmlns:p14="http://schemas.microsoft.com/office/powerpoint/2010/main" val="3386660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bottom of My Medical Record is a link for Letters. Here</a:t>
            </a:r>
            <a:r>
              <a:rPr lang="en-US" baseline="0" dirty="0" smtClean="0"/>
              <a:t> you will find</a:t>
            </a:r>
            <a:r>
              <a:rPr lang="en-US" dirty="0" smtClean="0"/>
              <a:t> copies</a:t>
            </a:r>
            <a:r>
              <a:rPr lang="en-US" baseline="0" dirty="0" smtClean="0"/>
              <a:t> of mailed correspondence from your doctor.</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17</a:t>
            </a:fld>
            <a:endParaRPr lang="en-US"/>
          </a:p>
        </p:txBody>
      </p:sp>
    </p:spTree>
    <p:extLst>
      <p:ext uri="{BB962C8B-B14F-4D97-AF65-F5344CB8AC3E}">
        <p14:creationId xmlns:p14="http://schemas.microsoft.com/office/powerpoint/2010/main" val="375224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first option under Appointments is Request an Appointment. The more options you</a:t>
            </a:r>
            <a:r>
              <a:rPr lang="en-US" baseline="0" dirty="0" smtClean="0"/>
              <a:t> provide, the more likely your doctor will confirm one of your preferred times. You will receive a confirmation within </a:t>
            </a:r>
            <a:r>
              <a:rPr lang="en-US" baseline="0" dirty="0" err="1" smtClean="0"/>
              <a:t>MyChart</a:t>
            </a:r>
            <a:r>
              <a:rPr lang="en-US" baseline="0" dirty="0" smtClean="0"/>
              <a:t> of your appointment day and time. You will see it on your homepage when you log in. Be sure to note your insurance status in the comment box as requested on this page.</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18</a:t>
            </a:fld>
            <a:endParaRPr lang="en-US"/>
          </a:p>
        </p:txBody>
      </p:sp>
    </p:spTree>
    <p:extLst>
      <p:ext uri="{BB962C8B-B14F-4D97-AF65-F5344CB8AC3E}">
        <p14:creationId xmlns:p14="http://schemas.microsoft.com/office/powerpoint/2010/main" val="801046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My Family’s Records you</a:t>
            </a:r>
            <a:r>
              <a:rPr lang="en-US" baseline="0" dirty="0" smtClean="0"/>
              <a:t> can click on Family Access Settings to see any proxy access you have or someone else has of your account.</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19</a:t>
            </a:fld>
            <a:endParaRPr lang="en-US"/>
          </a:p>
        </p:txBody>
      </p:sp>
    </p:spTree>
    <p:extLst>
      <p:ext uri="{BB962C8B-B14F-4D97-AF65-F5344CB8AC3E}">
        <p14:creationId xmlns:p14="http://schemas.microsoft.com/office/powerpoint/2010/main" val="1463347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 must be submitted in person so</a:t>
            </a:r>
            <a:r>
              <a:rPr lang="en-US" baseline="0" dirty="0" smtClean="0"/>
              <a:t> that your identity can be verified. Non-</a:t>
            </a:r>
            <a:r>
              <a:rPr lang="en-US" baseline="0" dirty="0" err="1" smtClean="0"/>
              <a:t>MetroHealth</a:t>
            </a:r>
            <a:r>
              <a:rPr lang="en-US" baseline="0" dirty="0" smtClean="0"/>
              <a:t> patients can be given proxy access. They just need to create a </a:t>
            </a:r>
            <a:r>
              <a:rPr lang="en-US" baseline="0" dirty="0" err="1" smtClean="0"/>
              <a:t>MetroHealth</a:t>
            </a:r>
            <a:r>
              <a:rPr lang="en-US" baseline="0" dirty="0" smtClean="0"/>
              <a:t> </a:t>
            </a:r>
            <a:r>
              <a:rPr lang="en-US" baseline="0" dirty="0" err="1" smtClean="0"/>
              <a:t>MyChart</a:t>
            </a:r>
            <a:r>
              <a:rPr lang="en-US" baseline="0" dirty="0" smtClean="0"/>
              <a:t> account. Talk to your doctor about getting the person you would like to have proxy access an access code needed to create an account. </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20</a:t>
            </a:fld>
            <a:endParaRPr lang="en-US"/>
          </a:p>
        </p:txBody>
      </p:sp>
    </p:spTree>
    <p:extLst>
      <p:ext uri="{BB962C8B-B14F-4D97-AF65-F5344CB8AC3E}">
        <p14:creationId xmlns:p14="http://schemas.microsoft.com/office/powerpoint/2010/main" val="2611212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My Medical Record, you</a:t>
            </a:r>
            <a:r>
              <a:rPr lang="en-US" baseline="0" dirty="0" smtClean="0"/>
              <a:t> have the options to view your Health Summary. Click Health Summary. You also have the option to Download your Health Summary. Click Download Summary. You are downloading a file. You can print the file and give to spouse, children, parents, etc.</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21</a:t>
            </a:fld>
            <a:endParaRPr lang="en-US"/>
          </a:p>
        </p:txBody>
      </p:sp>
    </p:spTree>
    <p:extLst>
      <p:ext uri="{BB962C8B-B14F-4D97-AF65-F5344CB8AC3E}">
        <p14:creationId xmlns:p14="http://schemas.microsoft.com/office/powerpoint/2010/main" val="424208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you’ve used </a:t>
            </a:r>
            <a:r>
              <a:rPr lang="en-US" dirty="0" err="1" smtClean="0"/>
              <a:t>MyChart</a:t>
            </a:r>
            <a:r>
              <a:rPr lang="en-US" dirty="0" smtClean="0"/>
              <a:t> in the past,</a:t>
            </a:r>
            <a:r>
              <a:rPr lang="en-US" baseline="0" dirty="0" smtClean="0"/>
              <a:t> enter your </a:t>
            </a:r>
            <a:r>
              <a:rPr lang="en-US" baseline="0" dirty="0" err="1" smtClean="0"/>
              <a:t>MyChart</a:t>
            </a:r>
            <a:r>
              <a:rPr lang="en-US" baseline="0" dirty="0" smtClean="0"/>
              <a:t> ID and your password. If you have not used </a:t>
            </a:r>
            <a:r>
              <a:rPr lang="en-US" baseline="0" dirty="0" err="1" smtClean="0"/>
              <a:t>MyChart</a:t>
            </a:r>
            <a:r>
              <a:rPr lang="en-US" baseline="0" dirty="0" smtClean="0"/>
              <a:t> yet but you have an access code from your doctor, click Sign Up Now</a:t>
            </a:r>
            <a:r>
              <a:rPr lang="en-US" baseline="0" dirty="0" smtClean="0"/>
              <a:t>. http://</a:t>
            </a:r>
            <a:r>
              <a:rPr lang="en-US" baseline="0" dirty="0" err="1" smtClean="0"/>
              <a:t>mychart.metrohealth.org</a:t>
            </a:r>
            <a:r>
              <a:rPr lang="en-US" baseline="0" dirty="0" smtClean="0"/>
              <a:t> and http://</a:t>
            </a:r>
            <a:r>
              <a:rPr lang="en-US" baseline="0" dirty="0" err="1" smtClean="0"/>
              <a:t>metrohealth.org</a:t>
            </a:r>
            <a:r>
              <a:rPr lang="en-US" baseline="0" dirty="0" smtClean="0"/>
              <a:t>/</a:t>
            </a:r>
            <a:r>
              <a:rPr lang="en-US" baseline="0" dirty="0" err="1" smtClean="0"/>
              <a:t>mychart</a:t>
            </a:r>
            <a:r>
              <a:rPr lang="en-US" baseline="0" dirty="0" smtClean="0"/>
              <a:t> both take you to the same page where you can log in. </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4</a:t>
            </a:fld>
            <a:endParaRPr lang="en-US"/>
          </a:p>
        </p:txBody>
      </p:sp>
    </p:spTree>
    <p:extLst>
      <p:ext uri="{BB962C8B-B14F-4D97-AF65-F5344CB8AC3E}">
        <p14:creationId xmlns:p14="http://schemas.microsoft.com/office/powerpoint/2010/main" val="808969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Preferences, click on Change Password. Be sure to write your new password down someplace where you will be</a:t>
            </a:r>
            <a:r>
              <a:rPr lang="en-US" baseline="0" dirty="0" smtClean="0"/>
              <a:t> able to find it!</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24</a:t>
            </a:fld>
            <a:endParaRPr lang="en-US"/>
          </a:p>
        </p:txBody>
      </p:sp>
    </p:spTree>
    <p:extLst>
      <p:ext uri="{BB962C8B-B14F-4D97-AF65-F5344CB8AC3E}">
        <p14:creationId xmlns:p14="http://schemas.microsoft.com/office/powerpoint/2010/main" val="1342252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sections you</a:t>
            </a:r>
            <a:r>
              <a:rPr lang="en-US" baseline="0" dirty="0" smtClean="0"/>
              <a:t> will find drug name and health conditions are hyperlinked (meaning if you click on them the link will take you to another page). These links take you to </a:t>
            </a:r>
            <a:r>
              <a:rPr lang="en-US" baseline="0" dirty="0" err="1" smtClean="0"/>
              <a:t>MedlinePlus</a:t>
            </a:r>
            <a:r>
              <a:rPr lang="en-US" baseline="0" dirty="0" smtClean="0"/>
              <a:t>, a health information website chosen by </a:t>
            </a:r>
            <a:r>
              <a:rPr lang="en-US" baseline="0" dirty="0" err="1" smtClean="0"/>
              <a:t>MetroHealth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25</a:t>
            </a:fld>
            <a:endParaRPr lang="en-US"/>
          </a:p>
        </p:txBody>
      </p:sp>
    </p:spTree>
    <p:extLst>
      <p:ext uri="{BB962C8B-B14F-4D97-AF65-F5344CB8AC3E}">
        <p14:creationId xmlns:p14="http://schemas.microsoft.com/office/powerpoint/2010/main" val="30135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you will see if you click Sign</a:t>
            </a:r>
            <a:r>
              <a:rPr lang="en-US" baseline="0" dirty="0" smtClean="0"/>
              <a:t> Up now. You need your access code to create an account. If do not have an access code, click on </a:t>
            </a:r>
            <a:r>
              <a:rPr lang="en-US" baseline="0" dirty="0" err="1" smtClean="0"/>
              <a:t>Reqeust</a:t>
            </a:r>
            <a:r>
              <a:rPr lang="en-US" baseline="0" dirty="0" smtClean="0"/>
              <a:t> a </a:t>
            </a:r>
            <a:r>
              <a:rPr lang="en-US" baseline="0" dirty="0" err="1" smtClean="0"/>
              <a:t>MyChart</a:t>
            </a:r>
            <a:r>
              <a:rPr lang="en-US" baseline="0" dirty="0" smtClean="0"/>
              <a:t> Access Code. </a:t>
            </a:r>
            <a:r>
              <a:rPr lang="en-US" baseline="0" dirty="0" smtClean="0"/>
              <a:t>You WILL need an email address to sign up for an account.</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5</a:t>
            </a:fld>
            <a:endParaRPr lang="en-US"/>
          </a:p>
        </p:txBody>
      </p:sp>
    </p:spTree>
    <p:extLst>
      <p:ext uri="{BB962C8B-B14F-4D97-AF65-F5344CB8AC3E}">
        <p14:creationId xmlns:p14="http://schemas.microsoft.com/office/powerpoint/2010/main" val="19942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request a code online </a:t>
            </a:r>
            <a:r>
              <a:rPr lang="en-US" sz="1200" u="sng" kern="1200" dirty="0" smtClean="0">
                <a:solidFill>
                  <a:schemeClr val="tx1"/>
                </a:solidFill>
                <a:latin typeface="+mn-lt"/>
                <a:ea typeface="+mn-ea"/>
                <a:cs typeface="+mn-cs"/>
                <a:hlinkClick r:id="rId3"/>
              </a:rPr>
              <a:t>https://mychart.metrohealth.org/en-US/OnlineReg/default.aspx</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6</a:t>
            </a:fld>
            <a:endParaRPr lang="en-US"/>
          </a:p>
        </p:txBody>
      </p:sp>
    </p:spTree>
    <p:extLst>
      <p:ext uri="{BB962C8B-B14F-4D97-AF65-F5344CB8AC3E}">
        <p14:creationId xmlns:p14="http://schemas.microsoft.com/office/powerpoint/2010/main" val="340693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If you</a:t>
            </a:r>
            <a:r>
              <a:rPr lang="en-US" baseline="0" dirty="0" smtClean="0"/>
              <a:t> have had your code for more than 60 days, it will not work. You’ll need to request a new code.</a:t>
            </a:r>
          </a:p>
          <a:p>
            <a:pPr marL="171450" indent="-171450">
              <a:buFontTx/>
              <a:buChar char="-"/>
            </a:pPr>
            <a:r>
              <a:rPr lang="en-US" baseline="0" dirty="0" smtClean="0"/>
              <a:t>The code only works once, then you use your ID and password to access </a:t>
            </a:r>
            <a:r>
              <a:rPr lang="en-US" baseline="0" dirty="0" err="1" smtClean="0"/>
              <a:t>MyChart</a:t>
            </a:r>
            <a:r>
              <a:rPr lang="en-US" baseline="0" dirty="0" smtClean="0"/>
              <a:t>.</a:t>
            </a:r>
          </a:p>
          <a:p>
            <a:pPr marL="171450" indent="-171450">
              <a:buFontTx/>
              <a:buChar char="-"/>
            </a:pPr>
            <a:r>
              <a:rPr lang="en-US" baseline="0" dirty="0" smtClean="0"/>
              <a:t>Problems with IDs or passwords? Call customer service.</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7</a:t>
            </a:fld>
            <a:endParaRPr lang="en-US"/>
          </a:p>
        </p:txBody>
      </p:sp>
    </p:spTree>
    <p:extLst>
      <p:ext uri="{BB962C8B-B14F-4D97-AF65-F5344CB8AC3E}">
        <p14:creationId xmlns:p14="http://schemas.microsoft.com/office/powerpoint/2010/main" val="286808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log in, you’ll see</a:t>
            </a:r>
            <a:r>
              <a:rPr lang="en-US" baseline="0" dirty="0" smtClean="0"/>
              <a:t> something similar to this. </a:t>
            </a:r>
            <a:r>
              <a:rPr lang="en-US" baseline="0" dirty="0" err="1" smtClean="0"/>
              <a:t>MyChart</a:t>
            </a:r>
            <a:r>
              <a:rPr lang="en-US" baseline="0" dirty="0" smtClean="0"/>
              <a:t> recommends preventative care services. Keep in mind these preventative care services are automated. If you have had any of this done in other health systems, </a:t>
            </a:r>
            <a:r>
              <a:rPr lang="en-US" baseline="0" dirty="0" err="1" smtClean="0"/>
              <a:t>MyChart</a:t>
            </a:r>
            <a:r>
              <a:rPr lang="en-US" baseline="0" dirty="0" smtClean="0"/>
              <a:t> is unaware</a:t>
            </a:r>
            <a:r>
              <a:rPr lang="en-US" baseline="0" dirty="0" smtClean="0"/>
              <a:t>. You will also receive emails from </a:t>
            </a:r>
            <a:r>
              <a:rPr lang="en-US" baseline="0" dirty="0" err="1" smtClean="0"/>
              <a:t>MetroHealth</a:t>
            </a:r>
            <a:r>
              <a:rPr lang="en-US" baseline="0" dirty="0" smtClean="0"/>
              <a:t> when new information is posted to your account.</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8</a:t>
            </a:fld>
            <a:endParaRPr lang="en-US"/>
          </a:p>
        </p:txBody>
      </p:sp>
    </p:spTree>
    <p:extLst>
      <p:ext uri="{BB962C8B-B14F-4D97-AF65-F5344CB8AC3E}">
        <p14:creationId xmlns:p14="http://schemas.microsoft.com/office/powerpoint/2010/main" val="129946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on test results, you see</a:t>
            </a:r>
            <a:r>
              <a:rPr lang="en-US" baseline="0" dirty="0" smtClean="0"/>
              <a:t> any test results that have been uploaded to </a:t>
            </a:r>
            <a:r>
              <a:rPr lang="en-US" baseline="0" dirty="0" err="1" smtClean="0"/>
              <a:t>MyChart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9</a:t>
            </a:fld>
            <a:endParaRPr lang="en-US"/>
          </a:p>
        </p:txBody>
      </p:sp>
    </p:spTree>
    <p:extLst>
      <p:ext uri="{BB962C8B-B14F-4D97-AF65-F5344CB8AC3E}">
        <p14:creationId xmlns:p14="http://schemas.microsoft.com/office/powerpoint/2010/main" val="358817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Doctors decide which test results are available on </a:t>
            </a:r>
            <a:r>
              <a:rPr lang="en-US" dirty="0" err="1" smtClean="0"/>
              <a:t>MyChart</a:t>
            </a:r>
            <a:r>
              <a:rPr lang="en-US" dirty="0" smtClean="0"/>
              <a:t>.</a:t>
            </a:r>
            <a:r>
              <a:rPr lang="en-US" baseline="0" dirty="0" smtClean="0"/>
              <a:t> Plus, some test results that are sensitive are not posted.</a:t>
            </a:r>
          </a:p>
          <a:p>
            <a:pPr marL="171450" indent="-171450">
              <a:buFontTx/>
              <a:buChar char="-"/>
            </a:pPr>
            <a:r>
              <a:rPr lang="en-US" baseline="0" dirty="0" smtClean="0"/>
              <a:t>The more specific the question asked, the more likely the patient will receive a response with helpful information rather than a request for clarification of the question.</a:t>
            </a:r>
          </a:p>
          <a:p>
            <a:endParaRPr lang="en-US" baseline="0" dirty="0" smtClean="0"/>
          </a:p>
        </p:txBody>
      </p:sp>
      <p:sp>
        <p:nvSpPr>
          <p:cNvPr id="4" name="Slide Number Placeholder 3"/>
          <p:cNvSpPr>
            <a:spLocks noGrp="1"/>
          </p:cNvSpPr>
          <p:nvPr>
            <p:ph type="sldNum" sz="quarter" idx="10"/>
          </p:nvPr>
        </p:nvSpPr>
        <p:spPr/>
        <p:txBody>
          <a:bodyPr/>
          <a:lstStyle/>
          <a:p>
            <a:fld id="{C3408A52-8E00-D246-A501-4008F9AC0D00}" type="slidenum">
              <a:rPr lang="en-US" smtClean="0"/>
              <a:t>10</a:t>
            </a:fld>
            <a:endParaRPr lang="en-US"/>
          </a:p>
        </p:txBody>
      </p:sp>
    </p:spTree>
    <p:extLst>
      <p:ext uri="{BB962C8B-B14F-4D97-AF65-F5344CB8AC3E}">
        <p14:creationId xmlns:p14="http://schemas.microsoft.com/office/powerpoint/2010/main" val="212812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If you have been a </a:t>
            </a:r>
            <a:r>
              <a:rPr lang="en-US" sz="1200" dirty="0" err="1" smtClean="0"/>
              <a:t>MetroHealth</a:t>
            </a:r>
            <a:r>
              <a:rPr lang="en-US" sz="1200" dirty="0" smtClean="0"/>
              <a:t> patient for multiple years, you can see and compare the test results.</a:t>
            </a:r>
          </a:p>
          <a:p>
            <a:endParaRPr lang="en-US" dirty="0"/>
          </a:p>
        </p:txBody>
      </p:sp>
      <p:sp>
        <p:nvSpPr>
          <p:cNvPr id="4" name="Slide Number Placeholder 3"/>
          <p:cNvSpPr>
            <a:spLocks noGrp="1"/>
          </p:cNvSpPr>
          <p:nvPr>
            <p:ph type="sldNum" sz="quarter" idx="10"/>
          </p:nvPr>
        </p:nvSpPr>
        <p:spPr/>
        <p:txBody>
          <a:bodyPr/>
          <a:lstStyle/>
          <a:p>
            <a:fld id="{C3408A52-8E00-D246-A501-4008F9AC0D00}" type="slidenum">
              <a:rPr lang="en-US" smtClean="0"/>
              <a:t>11</a:t>
            </a:fld>
            <a:endParaRPr lang="en-US"/>
          </a:p>
        </p:txBody>
      </p:sp>
    </p:spTree>
    <p:extLst>
      <p:ext uri="{BB962C8B-B14F-4D97-AF65-F5344CB8AC3E}">
        <p14:creationId xmlns:p14="http://schemas.microsoft.com/office/powerpoint/2010/main" val="75508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10;CYCTemp_1.jpg                                                  005922AAMac HD                         C315E21B:"/>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3276600"/>
            <a:ext cx="7772400" cy="1470025"/>
          </a:xfrm>
        </p:spPr>
        <p:txBody>
          <a:bodyPr/>
          <a:lstStyle>
            <a:lvl1pPr algn="ctr">
              <a:defRPr>
                <a:solidFill>
                  <a:srgbClr val="90837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066800"/>
          </a:xfrm>
        </p:spPr>
        <p:txBody>
          <a:bodyPr>
            <a:normAutofit/>
          </a:bodyPr>
          <a:lstStyle>
            <a:lvl1pPr marL="0" indent="0" algn="ctr">
              <a:buNone/>
              <a:defRPr sz="2400">
                <a:solidFill>
                  <a:srgbClr val="3BAE4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48F160-C32C-4109-A25C-002312440192}" type="datetimeFigureOut">
              <a:rPr lang="en-US" smtClean="0"/>
              <a:pPr/>
              <a:t>4/24/12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8D2B01-F667-4A88-BE90-145115036C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48F160-C32C-4109-A25C-002312440192}" type="datetimeFigureOut">
              <a:rPr lang="en-US" smtClean="0"/>
              <a:pPr/>
              <a:t>4/24/12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8D2B01-F667-4A88-BE90-145115036C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48F160-C32C-4109-A25C-002312440192}" type="datetimeFigureOut">
              <a:rPr lang="en-US" smtClean="0"/>
              <a:pPr/>
              <a:t>4/24/12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8D2B01-F667-4A88-BE90-145115036C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48F160-C32C-4109-A25C-002312440192}" type="datetimeFigureOut">
              <a:rPr lang="en-US" smtClean="0"/>
              <a:pPr/>
              <a:t>4/24/12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8D2B01-F667-4A88-BE90-145115036C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48F160-C32C-4109-A25C-002312440192}" type="datetimeFigureOut">
              <a:rPr lang="en-US" smtClean="0"/>
              <a:pPr/>
              <a:t>4/24/12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8D2B01-F667-4A88-BE90-145115036C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48F160-C32C-4109-A25C-002312440192}" type="datetimeFigureOut">
              <a:rPr lang="en-US" smtClean="0"/>
              <a:pPr/>
              <a:t>4/24/12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28D2B01-F667-4A88-BE90-145115036C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48F160-C32C-4109-A25C-002312440192}" type="datetimeFigureOut">
              <a:rPr lang="en-US" smtClean="0"/>
              <a:pPr/>
              <a:t>4/24/12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28D2B01-F667-4A88-BE90-145115036C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48F160-C32C-4109-A25C-002312440192}" type="datetimeFigureOut">
              <a:rPr lang="en-US" smtClean="0"/>
              <a:pPr/>
              <a:t>4/24/12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28D2B01-F667-4A88-BE90-145115036C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448F160-C32C-4109-A25C-002312440192}" type="datetimeFigureOut">
              <a:rPr lang="en-US" smtClean="0"/>
              <a:pPr/>
              <a:t>4/24/12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28D2B01-F667-4A88-BE90-145115036C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48F160-C32C-4109-A25C-002312440192}" type="datetimeFigureOut">
              <a:rPr lang="en-US" smtClean="0"/>
              <a:pPr/>
              <a:t>4/24/12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28D2B01-F667-4A88-BE90-145115036C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48F160-C32C-4109-A25C-002312440192}" type="datetimeFigureOut">
              <a:rPr lang="en-US" smtClean="0"/>
              <a:pPr/>
              <a:t>4/24/12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28D2B01-F667-4A88-BE90-145115036C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YCTemp_2b.jpg                                                 005922AAMac HD                         C315E21B:"/>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200" b="1" kern="1200">
          <a:solidFill>
            <a:srgbClr val="3BAE4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creativecommons.org/licenses/by-nc-sa/3.0/" TargetMode="Externa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mychart.metrohealth.org/en-us/MyChartProxyAccessPacket.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http://connectcommunity.org" TargetMode="External"/><Relationship Id="rId4" Type="http://schemas.openxmlformats.org/officeDocument/2006/relationships/hyperlink" Target="http://onecommunity.org" TargetMode="External"/><Relationship Id="rId5" Type="http://schemas.openxmlformats.org/officeDocument/2006/relationships/hyperlink" Target="http://www2.ntia.doc.gov/" TargetMode="External"/><Relationship Id="rId1" Type="http://schemas.openxmlformats.org/officeDocument/2006/relationships/slideLayout" Target="../slideLayouts/slideLayout2.xml"/><Relationship Id="rId2" Type="http://schemas.openxmlformats.org/officeDocument/2006/relationships/hyperlink" Target="http://metrohealth.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nc-sa/3.0/" TargetMode="Externa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MetroHealth</a:t>
            </a:r>
            <a:r>
              <a:rPr lang="en-US" dirty="0" smtClean="0"/>
              <a:t> </a:t>
            </a:r>
            <a:r>
              <a:rPr lang="en-US" dirty="0" err="1" smtClean="0"/>
              <a:t>MyChart</a:t>
            </a:r>
            <a:endParaRPr lang="en-US" dirty="0"/>
          </a:p>
        </p:txBody>
      </p:sp>
      <p:sp>
        <p:nvSpPr>
          <p:cNvPr id="3" name="Subtitle 2"/>
          <p:cNvSpPr>
            <a:spLocks noGrp="1"/>
          </p:cNvSpPr>
          <p:nvPr>
            <p:ph type="subTitle" idx="1"/>
          </p:nvPr>
        </p:nvSpPr>
        <p:spPr/>
        <p:txBody>
          <a:bodyPr/>
          <a:lstStyle/>
          <a:p>
            <a:r>
              <a:rPr lang="en-US" dirty="0" smtClean="0"/>
              <a:t>CYC Elective</a:t>
            </a:r>
            <a:endParaRPr lang="en-US" dirty="0"/>
          </a:p>
        </p:txBody>
      </p:sp>
      <p:pic>
        <p:nvPicPr>
          <p:cNvPr id="4" name="Picture 6">
            <a:hlinkClick r:id="rId2"/>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00" y="6172200"/>
            <a:ext cx="11176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TextBox 4"/>
          <p:cNvSpPr txBox="1">
            <a:spLocks noChangeArrowheads="1"/>
          </p:cNvSpPr>
          <p:nvPr/>
        </p:nvSpPr>
        <p:spPr bwMode="auto">
          <a:xfrm>
            <a:off x="228600" y="6248400"/>
            <a:ext cx="9109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dirty="0" smtClean="0"/>
              <a:t>4</a:t>
            </a:r>
            <a:r>
              <a:rPr lang="en-US" sz="1800" dirty="0" smtClean="0"/>
              <a:t>-</a:t>
            </a:r>
            <a:r>
              <a:rPr lang="en-US" sz="1800" dirty="0" smtClean="0"/>
              <a:t>24</a:t>
            </a:r>
            <a:r>
              <a:rPr lang="en-US" sz="1800" dirty="0" smtClean="0"/>
              <a:t>-</a:t>
            </a:r>
            <a:r>
              <a:rPr lang="en-US" sz="1800" dirty="0"/>
              <a:t>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Test Results on </a:t>
            </a:r>
            <a:r>
              <a:rPr lang="en-US" sz="4000" dirty="0" err="1" smtClean="0"/>
              <a:t>MyChart</a:t>
            </a:r>
            <a:endParaRPr lang="en-US" sz="4000" dirty="0"/>
          </a:p>
        </p:txBody>
      </p:sp>
      <p:sp>
        <p:nvSpPr>
          <p:cNvPr id="3" name="Content Placeholder 2"/>
          <p:cNvSpPr>
            <a:spLocks noGrp="1"/>
          </p:cNvSpPr>
          <p:nvPr>
            <p:ph idx="1"/>
          </p:nvPr>
        </p:nvSpPr>
        <p:spPr>
          <a:xfrm>
            <a:off x="457200" y="1600200"/>
            <a:ext cx="7162800" cy="4953000"/>
          </a:xfrm>
        </p:spPr>
        <p:txBody>
          <a:bodyPr>
            <a:normAutofit/>
          </a:bodyPr>
          <a:lstStyle/>
          <a:p>
            <a:r>
              <a:rPr lang="en-US" sz="3600" dirty="0" smtClean="0"/>
              <a:t>Available within 1 day to 3 weeks.</a:t>
            </a:r>
          </a:p>
          <a:p>
            <a:r>
              <a:rPr lang="en-US" sz="3600" dirty="0" smtClean="0"/>
              <a:t>Not all test results are available on </a:t>
            </a:r>
            <a:r>
              <a:rPr lang="en-US" sz="3600" dirty="0" err="1" smtClean="0"/>
              <a:t>MyChart</a:t>
            </a:r>
            <a:r>
              <a:rPr lang="en-US" sz="3600" dirty="0" smtClean="0"/>
              <a:t>.</a:t>
            </a:r>
          </a:p>
          <a:p>
            <a:r>
              <a:rPr lang="en-US" sz="3600" dirty="0" smtClean="0"/>
              <a:t>If you have a question about your test results, send a message to your doctor. Be specific.</a:t>
            </a:r>
          </a:p>
          <a:p>
            <a:endParaRPr lang="en-US" sz="3600" dirty="0" smtClean="0"/>
          </a:p>
          <a:p>
            <a:endParaRPr lang="en-US" sz="3600" dirty="0"/>
          </a:p>
        </p:txBody>
      </p:sp>
    </p:spTree>
    <p:extLst>
      <p:ext uri="{BB962C8B-B14F-4D97-AF65-F5344CB8AC3E}">
        <p14:creationId xmlns:p14="http://schemas.microsoft.com/office/powerpoint/2010/main" val="195352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Compare Test Results</a:t>
            </a:r>
            <a:endParaRPr lang="en-US" sz="4000" dirty="0"/>
          </a:p>
        </p:txBody>
      </p:sp>
      <p:pic>
        <p:nvPicPr>
          <p:cNvPr id="5" name="Picture 4" descr="test resuflt compari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71600"/>
            <a:ext cx="7073900" cy="5413316"/>
          </a:xfrm>
          <a:prstGeom prst="rect">
            <a:avLst/>
          </a:prstGeom>
        </p:spPr>
      </p:pic>
    </p:spTree>
    <p:extLst>
      <p:ext uri="{BB962C8B-B14F-4D97-AF65-F5344CB8AC3E}">
        <p14:creationId xmlns:p14="http://schemas.microsoft.com/office/powerpoint/2010/main" val="195352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Medications</a:t>
            </a:r>
            <a:endParaRPr lang="en-US" sz="4000" dirty="0"/>
          </a:p>
        </p:txBody>
      </p:sp>
      <p:pic>
        <p:nvPicPr>
          <p:cNvPr id="3" name="Picture 2" descr="medication scre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5145765"/>
          </a:xfrm>
          <a:prstGeom prst="rect">
            <a:avLst/>
          </a:prstGeom>
        </p:spPr>
      </p:pic>
    </p:spTree>
    <p:extLst>
      <p:ext uri="{BB962C8B-B14F-4D97-AF65-F5344CB8AC3E}">
        <p14:creationId xmlns:p14="http://schemas.microsoft.com/office/powerpoint/2010/main" val="195352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Prescription Refill</a:t>
            </a:r>
            <a:endParaRPr lang="en-US" sz="4000" dirty="0"/>
          </a:p>
        </p:txBody>
      </p:sp>
      <p:pic>
        <p:nvPicPr>
          <p:cNvPr id="4" name="Picture 3" descr="prescription refill pharmac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9144000" cy="5088096"/>
          </a:xfrm>
          <a:prstGeom prst="rect">
            <a:avLst/>
          </a:prstGeom>
        </p:spPr>
      </p:pic>
      <p:sp>
        <p:nvSpPr>
          <p:cNvPr id="3" name="Rectangle 2"/>
          <p:cNvSpPr/>
          <p:nvPr/>
        </p:nvSpPr>
        <p:spPr>
          <a:xfrm>
            <a:off x="2590800" y="3962400"/>
            <a:ext cx="533400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80204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Prescription Confirmation</a:t>
            </a:r>
            <a:endParaRPr lang="en-US" sz="4000" dirty="0"/>
          </a:p>
        </p:txBody>
      </p:sp>
      <p:pic>
        <p:nvPicPr>
          <p:cNvPr id="4" name="Picture 3" descr="rx_confirm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371600"/>
            <a:ext cx="5859601" cy="5329743"/>
          </a:xfrm>
          <a:prstGeom prst="rect">
            <a:avLst/>
          </a:prstGeom>
        </p:spPr>
      </p:pic>
    </p:spTree>
    <p:extLst>
      <p:ext uri="{BB962C8B-B14F-4D97-AF65-F5344CB8AC3E}">
        <p14:creationId xmlns:p14="http://schemas.microsoft.com/office/powerpoint/2010/main" val="415702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Get Medical Advice</a:t>
            </a:r>
            <a:endParaRPr lang="en-US" sz="4000" dirty="0"/>
          </a:p>
        </p:txBody>
      </p:sp>
      <p:sp>
        <p:nvSpPr>
          <p:cNvPr id="3" name="Content Placeholder 2"/>
          <p:cNvSpPr>
            <a:spLocks noGrp="1"/>
          </p:cNvSpPr>
          <p:nvPr>
            <p:ph idx="1"/>
          </p:nvPr>
        </p:nvSpPr>
        <p:spPr>
          <a:xfrm>
            <a:off x="457200" y="1600200"/>
            <a:ext cx="7315200" cy="4953000"/>
          </a:xfrm>
        </p:spPr>
        <p:txBody>
          <a:bodyPr>
            <a:normAutofit/>
          </a:bodyPr>
          <a:lstStyle/>
          <a:p>
            <a:r>
              <a:rPr lang="en-US" sz="3600" dirty="0" smtClean="0"/>
              <a:t>Visit follow-up Question</a:t>
            </a:r>
          </a:p>
          <a:p>
            <a:r>
              <a:rPr lang="en-US" sz="3600" dirty="0" smtClean="0"/>
              <a:t>Prescription Question (not renewal)</a:t>
            </a:r>
          </a:p>
          <a:p>
            <a:r>
              <a:rPr lang="en-US" sz="3600" dirty="0" smtClean="0"/>
              <a:t>Test Results Question</a:t>
            </a:r>
          </a:p>
          <a:p>
            <a:r>
              <a:rPr lang="en-US" sz="3600" dirty="0" smtClean="0"/>
              <a:t>Non-Urgent Medical Question</a:t>
            </a:r>
          </a:p>
          <a:p>
            <a:endParaRPr lang="en-US" sz="3600" dirty="0"/>
          </a:p>
          <a:p>
            <a:pPr marL="0" indent="0" algn="ctr">
              <a:buNone/>
            </a:pPr>
            <a:r>
              <a:rPr lang="en-US" sz="3600" dirty="0" smtClean="0"/>
              <a:t>DO NOT USE MYCHART FOR EMERGENCIES!</a:t>
            </a:r>
            <a:endParaRPr lang="en-US" sz="3600" dirty="0"/>
          </a:p>
        </p:txBody>
      </p:sp>
    </p:spTree>
    <p:extLst>
      <p:ext uri="{BB962C8B-B14F-4D97-AF65-F5344CB8AC3E}">
        <p14:creationId xmlns:p14="http://schemas.microsoft.com/office/powerpoint/2010/main" val="133656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Get Medical Advice</a:t>
            </a:r>
            <a:endParaRPr lang="en-US" sz="4000" dirty="0"/>
          </a:p>
        </p:txBody>
      </p:sp>
      <p:pic>
        <p:nvPicPr>
          <p:cNvPr id="3" name="Picture 2" descr="medical advice drop down bo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7707428" cy="5189260"/>
          </a:xfrm>
          <a:prstGeom prst="rect">
            <a:avLst/>
          </a:prstGeom>
        </p:spPr>
      </p:pic>
    </p:spTree>
    <p:extLst>
      <p:ext uri="{BB962C8B-B14F-4D97-AF65-F5344CB8AC3E}">
        <p14:creationId xmlns:p14="http://schemas.microsoft.com/office/powerpoint/2010/main" val="1676607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Doctors’ Letters</a:t>
            </a:r>
            <a:endParaRPr lang="en-US" sz="4000" dirty="0"/>
          </a:p>
        </p:txBody>
      </p:sp>
      <p:pic>
        <p:nvPicPr>
          <p:cNvPr id="3" name="Picture 2" descr="doctor lett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5189501"/>
          </a:xfrm>
          <a:prstGeom prst="rect">
            <a:avLst/>
          </a:prstGeom>
        </p:spPr>
      </p:pic>
    </p:spTree>
    <p:extLst>
      <p:ext uri="{BB962C8B-B14F-4D97-AF65-F5344CB8AC3E}">
        <p14:creationId xmlns:p14="http://schemas.microsoft.com/office/powerpoint/2010/main" val="49097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Appointments</a:t>
            </a:r>
            <a:endParaRPr lang="en-US" sz="4000" dirty="0"/>
          </a:p>
        </p:txBody>
      </p:sp>
      <p:pic>
        <p:nvPicPr>
          <p:cNvPr id="3" name="Picture 2" descr="request an appoint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7800"/>
            <a:ext cx="6781417" cy="5334000"/>
          </a:xfrm>
          <a:prstGeom prst="rect">
            <a:avLst/>
          </a:prstGeom>
        </p:spPr>
      </p:pic>
    </p:spTree>
    <p:extLst>
      <p:ext uri="{BB962C8B-B14F-4D97-AF65-F5344CB8AC3E}">
        <p14:creationId xmlns:p14="http://schemas.microsoft.com/office/powerpoint/2010/main" val="195352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Access to Family Records</a:t>
            </a:r>
            <a:endParaRPr lang="en-US" sz="4000" dirty="0"/>
          </a:p>
        </p:txBody>
      </p:sp>
      <p:pic>
        <p:nvPicPr>
          <p:cNvPr id="5" name="Picture 4" descr="Family Access Settin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5163526"/>
          </a:xfrm>
          <a:prstGeom prst="rect">
            <a:avLst/>
          </a:prstGeom>
        </p:spPr>
      </p:pic>
    </p:spTree>
    <p:extLst>
      <p:ext uri="{BB962C8B-B14F-4D97-AF65-F5344CB8AC3E}">
        <p14:creationId xmlns:p14="http://schemas.microsoft.com/office/powerpoint/2010/main" val="195352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With </a:t>
            </a:r>
            <a:r>
              <a:rPr lang="en-US" sz="4000" dirty="0" err="1" smtClean="0"/>
              <a:t>MyChart</a:t>
            </a:r>
            <a:r>
              <a:rPr lang="en-US" sz="4000" dirty="0"/>
              <a:t> </a:t>
            </a:r>
            <a:r>
              <a:rPr lang="en-US" sz="4000" dirty="0" smtClean="0"/>
              <a:t>You Can…</a:t>
            </a:r>
            <a:endParaRPr lang="en-US" sz="4000" dirty="0"/>
          </a:p>
        </p:txBody>
      </p:sp>
      <p:sp>
        <p:nvSpPr>
          <p:cNvPr id="3" name="Content Placeholder 2"/>
          <p:cNvSpPr>
            <a:spLocks noGrp="1"/>
          </p:cNvSpPr>
          <p:nvPr>
            <p:ph idx="1"/>
          </p:nvPr>
        </p:nvSpPr>
        <p:spPr>
          <a:xfrm>
            <a:off x="457200" y="1600200"/>
            <a:ext cx="7162800" cy="4953000"/>
          </a:xfrm>
        </p:spPr>
        <p:txBody>
          <a:bodyPr>
            <a:normAutofit/>
          </a:bodyPr>
          <a:lstStyle/>
          <a:p>
            <a:r>
              <a:rPr lang="en-US" sz="3600" dirty="0" smtClean="0"/>
              <a:t>Request &amp; cancel appointments.</a:t>
            </a:r>
          </a:p>
          <a:p>
            <a:r>
              <a:rPr lang="en-US" sz="3600" dirty="0" smtClean="0"/>
              <a:t>View your health summary and histories.</a:t>
            </a:r>
          </a:p>
          <a:p>
            <a:r>
              <a:rPr lang="en-US" sz="3600" dirty="0" smtClean="0"/>
              <a:t>Request prescription renewals.</a:t>
            </a:r>
          </a:p>
          <a:p>
            <a:r>
              <a:rPr lang="en-US" sz="3600" dirty="0" smtClean="0"/>
              <a:t>Communicate with your medical care team.</a:t>
            </a:r>
          </a:p>
          <a:p>
            <a:r>
              <a:rPr lang="en-US" sz="3600" dirty="0" smtClean="0"/>
              <a:t>Access health information.</a:t>
            </a:r>
          </a:p>
        </p:txBody>
      </p:sp>
    </p:spTree>
    <p:extLst>
      <p:ext uri="{BB962C8B-B14F-4D97-AF65-F5344CB8AC3E}">
        <p14:creationId xmlns:p14="http://schemas.microsoft.com/office/powerpoint/2010/main" val="2277208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Access to Family Records</a:t>
            </a:r>
            <a:endParaRPr lang="en-US" sz="4000" dirty="0"/>
          </a:p>
        </p:txBody>
      </p:sp>
      <p:sp>
        <p:nvSpPr>
          <p:cNvPr id="3" name="Content Placeholder 2"/>
          <p:cNvSpPr>
            <a:spLocks noGrp="1"/>
          </p:cNvSpPr>
          <p:nvPr>
            <p:ph idx="1"/>
          </p:nvPr>
        </p:nvSpPr>
        <p:spPr>
          <a:xfrm>
            <a:off x="457200" y="1600200"/>
            <a:ext cx="7162800" cy="4953000"/>
          </a:xfrm>
        </p:spPr>
        <p:txBody>
          <a:bodyPr>
            <a:noAutofit/>
          </a:bodyPr>
          <a:lstStyle/>
          <a:p>
            <a:r>
              <a:rPr lang="en-US" sz="3500" dirty="0" err="1" smtClean="0"/>
              <a:t>MyChart</a:t>
            </a:r>
            <a:r>
              <a:rPr lang="en-US" sz="3500" dirty="0" smtClean="0"/>
              <a:t> calls this “proxy access”.</a:t>
            </a:r>
          </a:p>
          <a:p>
            <a:r>
              <a:rPr lang="en-US" sz="3500" dirty="0" smtClean="0"/>
              <a:t>To request proxy access, you must complete a Proxy Authorization form</a:t>
            </a:r>
            <a:r>
              <a:rPr lang="en-US" sz="3500" dirty="0"/>
              <a:t>. </a:t>
            </a:r>
            <a:r>
              <a:rPr lang="en-US" sz="3500" dirty="0">
                <a:hlinkClick r:id="rId3"/>
              </a:rPr>
              <a:t>http://mychart.metrohealth.org/en-us/</a:t>
            </a:r>
            <a:r>
              <a:rPr lang="en-US" sz="3500" dirty="0" smtClean="0">
                <a:hlinkClick r:id="rId3"/>
              </a:rPr>
              <a:t>MyChartProxyAccessPacket.pdf</a:t>
            </a:r>
            <a:endParaRPr lang="en-US" sz="3500" dirty="0" smtClean="0"/>
          </a:p>
          <a:p>
            <a:r>
              <a:rPr lang="en-US" sz="3500" dirty="0" smtClean="0"/>
              <a:t>Submit form in person to doctor’s office or </a:t>
            </a:r>
            <a:r>
              <a:rPr lang="en-US" sz="3500" dirty="0" err="1" smtClean="0"/>
              <a:t>MetroHealth</a:t>
            </a:r>
            <a:r>
              <a:rPr lang="en-US" sz="3500" dirty="0" smtClean="0"/>
              <a:t> Medical Records Department.</a:t>
            </a:r>
            <a:endParaRPr lang="en-US" sz="3500" dirty="0"/>
          </a:p>
        </p:txBody>
      </p:sp>
    </p:spTree>
    <p:extLst>
      <p:ext uri="{BB962C8B-B14F-4D97-AF65-F5344CB8AC3E}">
        <p14:creationId xmlns:p14="http://schemas.microsoft.com/office/powerpoint/2010/main" val="4218770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Download Summary</a:t>
            </a:r>
            <a:endParaRPr lang="en-US" sz="4000" dirty="0"/>
          </a:p>
        </p:txBody>
      </p:sp>
      <p:pic>
        <p:nvPicPr>
          <p:cNvPr id="4" name="Picture 3" descr="health summa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5145765"/>
          </a:xfrm>
          <a:prstGeom prst="rect">
            <a:avLst/>
          </a:prstGeom>
        </p:spPr>
      </p:pic>
    </p:spTree>
    <p:extLst>
      <p:ext uri="{BB962C8B-B14F-4D97-AF65-F5344CB8AC3E}">
        <p14:creationId xmlns:p14="http://schemas.microsoft.com/office/powerpoint/2010/main" val="195352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You CANNOT Edit on </a:t>
            </a:r>
            <a:r>
              <a:rPr lang="en-US" sz="3800" dirty="0" err="1" smtClean="0"/>
              <a:t>MyChart</a:t>
            </a:r>
            <a:r>
              <a:rPr lang="en-US" sz="3800" dirty="0"/>
              <a:t>:</a:t>
            </a:r>
          </a:p>
        </p:txBody>
      </p:sp>
      <p:sp>
        <p:nvSpPr>
          <p:cNvPr id="3" name="Content Placeholder 2"/>
          <p:cNvSpPr>
            <a:spLocks noGrp="1"/>
          </p:cNvSpPr>
          <p:nvPr>
            <p:ph idx="1"/>
          </p:nvPr>
        </p:nvSpPr>
        <p:spPr>
          <a:xfrm>
            <a:off x="457200" y="1600200"/>
            <a:ext cx="7162800" cy="4953000"/>
          </a:xfrm>
        </p:spPr>
        <p:txBody>
          <a:bodyPr>
            <a:normAutofit/>
          </a:bodyPr>
          <a:lstStyle/>
          <a:p>
            <a:r>
              <a:rPr lang="en-US" sz="3600" dirty="0" smtClean="0"/>
              <a:t>Address or phone number</a:t>
            </a:r>
          </a:p>
          <a:p>
            <a:r>
              <a:rPr lang="en-US" sz="3600" dirty="0" smtClean="0"/>
              <a:t>Medical information.</a:t>
            </a:r>
          </a:p>
          <a:p>
            <a:endParaRPr lang="en-US" sz="3600" dirty="0"/>
          </a:p>
          <a:p>
            <a:endParaRPr lang="en-US" sz="3600" dirty="0" smtClean="0"/>
          </a:p>
          <a:p>
            <a:pPr marL="0" indent="0">
              <a:buNone/>
            </a:pPr>
            <a:r>
              <a:rPr lang="en-US" sz="3600" dirty="0" smtClean="0"/>
              <a:t>Contact your doctor to change this information.</a:t>
            </a:r>
            <a:endParaRPr lang="en-US" sz="3600" dirty="0"/>
          </a:p>
        </p:txBody>
      </p:sp>
    </p:spTree>
    <p:extLst>
      <p:ext uri="{BB962C8B-B14F-4D97-AF65-F5344CB8AC3E}">
        <p14:creationId xmlns:p14="http://schemas.microsoft.com/office/powerpoint/2010/main" val="49097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You Can Edit on </a:t>
            </a:r>
            <a:r>
              <a:rPr lang="en-US" sz="4000" dirty="0" err="1" smtClean="0"/>
              <a:t>MyChart</a:t>
            </a:r>
            <a:endParaRPr lang="en-US" sz="4000" dirty="0"/>
          </a:p>
        </p:txBody>
      </p:sp>
      <p:sp>
        <p:nvSpPr>
          <p:cNvPr id="3" name="Content Placeholder 2"/>
          <p:cNvSpPr>
            <a:spLocks noGrp="1"/>
          </p:cNvSpPr>
          <p:nvPr>
            <p:ph idx="1"/>
          </p:nvPr>
        </p:nvSpPr>
        <p:spPr>
          <a:xfrm>
            <a:off x="457200" y="1600200"/>
            <a:ext cx="7162800" cy="4953000"/>
          </a:xfrm>
        </p:spPr>
        <p:txBody>
          <a:bodyPr>
            <a:normAutofit/>
          </a:bodyPr>
          <a:lstStyle/>
          <a:p>
            <a:r>
              <a:rPr lang="en-US" sz="3600" dirty="0" smtClean="0"/>
              <a:t>Your Email Address</a:t>
            </a:r>
          </a:p>
          <a:p>
            <a:r>
              <a:rPr lang="en-US" sz="3600" dirty="0" smtClean="0"/>
              <a:t>Your </a:t>
            </a:r>
            <a:r>
              <a:rPr lang="en-US" sz="3600" dirty="0" err="1" smtClean="0"/>
              <a:t>MyChart</a:t>
            </a:r>
            <a:r>
              <a:rPr lang="en-US" sz="3600" dirty="0" smtClean="0"/>
              <a:t> password</a:t>
            </a:r>
            <a:endParaRPr lang="en-US" sz="3600" dirty="0"/>
          </a:p>
        </p:txBody>
      </p:sp>
    </p:spTree>
    <p:extLst>
      <p:ext uri="{BB962C8B-B14F-4D97-AF65-F5344CB8AC3E}">
        <p14:creationId xmlns:p14="http://schemas.microsoft.com/office/powerpoint/2010/main" val="490979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Change Password</a:t>
            </a:r>
            <a:endParaRPr lang="en-US" sz="4000" dirty="0"/>
          </a:p>
        </p:txBody>
      </p:sp>
      <p:pic>
        <p:nvPicPr>
          <p:cNvPr id="4" name="Picture 3" descr="change passwo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1158"/>
            <a:ext cx="7239000" cy="5153025"/>
          </a:xfrm>
          <a:prstGeom prst="rect">
            <a:avLst/>
          </a:prstGeom>
        </p:spPr>
      </p:pic>
    </p:spTree>
    <p:extLst>
      <p:ext uri="{BB962C8B-B14F-4D97-AF65-F5344CB8AC3E}">
        <p14:creationId xmlns:p14="http://schemas.microsoft.com/office/powerpoint/2010/main" val="108047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Health Information</a:t>
            </a:r>
            <a:endParaRPr lang="en-US" sz="4000" dirty="0"/>
          </a:p>
        </p:txBody>
      </p:sp>
      <p:pic>
        <p:nvPicPr>
          <p:cNvPr id="4" name="Picture 3" descr="medline plu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6807200" cy="5105400"/>
          </a:xfrm>
          <a:prstGeom prst="rect">
            <a:avLst/>
          </a:prstGeom>
        </p:spPr>
      </p:pic>
    </p:spTree>
    <p:extLst>
      <p:ext uri="{BB962C8B-B14F-4D97-AF65-F5344CB8AC3E}">
        <p14:creationId xmlns:p14="http://schemas.microsoft.com/office/powerpoint/2010/main" val="1080476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MyChart</a:t>
            </a:r>
            <a:r>
              <a:rPr lang="en-US" sz="4000" dirty="0" smtClean="0"/>
              <a:t> Help</a:t>
            </a:r>
            <a:endParaRPr lang="en-US" sz="4000" dirty="0"/>
          </a:p>
        </p:txBody>
      </p:sp>
      <p:sp>
        <p:nvSpPr>
          <p:cNvPr id="3" name="Content Placeholder 2"/>
          <p:cNvSpPr>
            <a:spLocks noGrp="1"/>
          </p:cNvSpPr>
          <p:nvPr>
            <p:ph idx="1"/>
          </p:nvPr>
        </p:nvSpPr>
        <p:spPr>
          <a:xfrm>
            <a:off x="457200" y="1600200"/>
            <a:ext cx="7162800" cy="4953000"/>
          </a:xfrm>
        </p:spPr>
        <p:txBody>
          <a:bodyPr>
            <a:normAutofit/>
          </a:bodyPr>
          <a:lstStyle/>
          <a:p>
            <a:r>
              <a:rPr lang="en-US" sz="3600" dirty="0" smtClean="0"/>
              <a:t>Each </a:t>
            </a:r>
            <a:r>
              <a:rPr lang="en-US" sz="3600" dirty="0" err="1" smtClean="0"/>
              <a:t>MyChart</a:t>
            </a:r>
            <a:r>
              <a:rPr lang="en-US" sz="3600" dirty="0" smtClean="0"/>
              <a:t> page has a help icon in the top right. Clicking on it provides help for the particular page you are on.</a:t>
            </a:r>
          </a:p>
          <a:p>
            <a:r>
              <a:rPr lang="en-US" sz="3600" dirty="0" smtClean="0"/>
              <a:t>FAQ (Frequently Asked </a:t>
            </a:r>
            <a:r>
              <a:rPr lang="en-US" sz="3600" dirty="0"/>
              <a:t>Questions) link is available on https://</a:t>
            </a:r>
            <a:r>
              <a:rPr lang="en-US" sz="3600" dirty="0" err="1"/>
              <a:t>mychart.metrohealth.org</a:t>
            </a:r>
            <a:r>
              <a:rPr lang="en-US" sz="3600" dirty="0"/>
              <a:t>/</a:t>
            </a:r>
          </a:p>
        </p:txBody>
      </p:sp>
      <p:pic>
        <p:nvPicPr>
          <p:cNvPr id="4" name="Picture 3" descr="Screen Shot 2012-04-09 at 11.04.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276600"/>
            <a:ext cx="1409700" cy="787400"/>
          </a:xfrm>
          <a:prstGeom prst="rect">
            <a:avLst/>
          </a:prstGeom>
        </p:spPr>
      </p:pic>
    </p:spTree>
    <p:extLst>
      <p:ext uri="{BB962C8B-B14F-4D97-AF65-F5344CB8AC3E}">
        <p14:creationId xmlns:p14="http://schemas.microsoft.com/office/powerpoint/2010/main" val="2129805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Sources</a:t>
            </a:r>
            <a:endParaRPr lang="en-US" sz="4000" dirty="0"/>
          </a:p>
        </p:txBody>
      </p:sp>
      <p:sp>
        <p:nvSpPr>
          <p:cNvPr id="3" name="Content Placeholder 2"/>
          <p:cNvSpPr>
            <a:spLocks noGrp="1"/>
          </p:cNvSpPr>
          <p:nvPr>
            <p:ph idx="1"/>
          </p:nvPr>
        </p:nvSpPr>
        <p:spPr>
          <a:xfrm>
            <a:off x="457200" y="1600200"/>
            <a:ext cx="7162800" cy="4953000"/>
          </a:xfrm>
        </p:spPr>
        <p:txBody>
          <a:bodyPr>
            <a:normAutofit/>
          </a:bodyPr>
          <a:lstStyle/>
          <a:p>
            <a:r>
              <a:rPr lang="en-US" sz="3600" dirty="0" smtClean="0"/>
              <a:t>This module was created cooperatively by </a:t>
            </a:r>
            <a:r>
              <a:rPr lang="en-US" sz="3600" dirty="0" err="1" smtClean="0">
                <a:hlinkClick r:id="rId2"/>
              </a:rPr>
              <a:t>MetroHealth</a:t>
            </a:r>
            <a:r>
              <a:rPr lang="en-US" sz="3600" dirty="0" smtClean="0"/>
              <a:t> and </a:t>
            </a:r>
            <a:r>
              <a:rPr lang="en-US" sz="3600" dirty="0" smtClean="0">
                <a:latin typeface="Calibri" charset="0"/>
                <a:ea typeface="ＭＳ Ｐゴシック" charset="0"/>
                <a:cs typeface="ＭＳ Ｐゴシック" charset="0"/>
                <a:hlinkClick r:id="rId3"/>
              </a:rPr>
              <a:t>Connect </a:t>
            </a:r>
            <a:r>
              <a:rPr lang="en-US" sz="3600" dirty="0">
                <a:latin typeface="Calibri" charset="0"/>
                <a:ea typeface="ＭＳ Ｐゴシック" charset="0"/>
                <a:cs typeface="ＭＳ Ｐゴシック" charset="0"/>
                <a:hlinkClick r:id="rId3"/>
              </a:rPr>
              <a:t>Your Community</a:t>
            </a:r>
            <a:r>
              <a:rPr lang="en-US" sz="3600" dirty="0">
                <a:latin typeface="Calibri" charset="0"/>
                <a:ea typeface="ＭＳ Ｐゴシック" charset="0"/>
                <a:cs typeface="ＭＳ Ｐゴシック" charset="0"/>
              </a:rPr>
              <a:t>, a project of </a:t>
            </a:r>
            <a:r>
              <a:rPr lang="en-US" sz="3600" dirty="0">
                <a:latin typeface="Calibri" charset="0"/>
                <a:ea typeface="ＭＳ Ｐゴシック" charset="0"/>
                <a:cs typeface="ＭＳ Ｐゴシック" charset="0"/>
                <a:hlinkClick r:id="rId4"/>
              </a:rPr>
              <a:t>OneCommunity</a:t>
            </a:r>
            <a:r>
              <a:rPr lang="en-US" sz="3600" dirty="0">
                <a:latin typeface="Calibri" charset="0"/>
                <a:ea typeface="ＭＳ Ｐゴシック" charset="0"/>
                <a:cs typeface="ＭＳ Ｐゴシック" charset="0"/>
              </a:rPr>
              <a:t>, funded by the federal </a:t>
            </a:r>
            <a:r>
              <a:rPr lang="en-US" sz="3600" dirty="0">
                <a:latin typeface="Calibri" charset="0"/>
                <a:ea typeface="ＭＳ Ｐゴシック" charset="0"/>
                <a:cs typeface="ＭＳ Ｐゴシック" charset="0"/>
                <a:hlinkClick r:id="rId5"/>
              </a:rPr>
              <a:t>Broadband Technology Opportunities Program</a:t>
            </a:r>
            <a:r>
              <a:rPr lang="en-US" sz="3600" dirty="0">
                <a:latin typeface="Calibri" charset="0"/>
                <a:ea typeface="ＭＳ Ｐゴシック" charset="0"/>
                <a:cs typeface="ＭＳ Ｐゴシック" charset="0"/>
              </a:rPr>
              <a:t>.</a:t>
            </a:r>
          </a:p>
        </p:txBody>
      </p:sp>
    </p:spTree>
    <p:extLst>
      <p:ext uri="{BB962C8B-B14F-4D97-AF65-F5344CB8AC3E}">
        <p14:creationId xmlns:p14="http://schemas.microsoft.com/office/powerpoint/2010/main" val="810043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Creative Commons License</a:t>
            </a:r>
          </a:p>
        </p:txBody>
      </p:sp>
      <p:sp>
        <p:nvSpPr>
          <p:cNvPr id="36866" name="Content Placeholder 2"/>
          <p:cNvSpPr>
            <a:spLocks noGrp="1"/>
          </p:cNvSpPr>
          <p:nvPr>
            <p:ph idx="1"/>
          </p:nvPr>
        </p:nvSpPr>
        <p:spPr>
          <a:xfrm>
            <a:off x="457200" y="1600200"/>
            <a:ext cx="7162800" cy="4953000"/>
          </a:xfrm>
        </p:spPr>
        <p:txBody>
          <a:bodyPr/>
          <a:lstStyle/>
          <a:p>
            <a:pPr eaLnBrk="1" hangingPunct="1"/>
            <a:r>
              <a:rPr lang="en-US">
                <a:latin typeface="Calibri" charset="0"/>
                <a:ea typeface="ＭＳ Ｐゴシック" charset="0"/>
                <a:cs typeface="ＭＳ Ｐゴシック" charset="0"/>
                <a:hlinkClick r:id="rId2"/>
              </a:rPr>
              <a:t>This work is licensed under the Creative Commons Attribution 3.0 Unported License. To view a copy of this license, visit http://creativecommons.org/licenses/by/3.0</a:t>
            </a:r>
            <a:endParaRPr lang="en-US">
              <a:latin typeface="Calibri" charset="0"/>
              <a:ea typeface="ＭＳ Ｐゴシック" charset="0"/>
              <a:cs typeface="ＭＳ Ｐゴシック" charset="0"/>
            </a:endParaRPr>
          </a:p>
          <a:p>
            <a:pPr eaLnBrk="1" hangingPunct="1"/>
            <a:endParaRPr lang="en-US">
              <a:latin typeface="Calibri" charset="0"/>
              <a:ea typeface="ＭＳ Ｐゴシック" charset="0"/>
              <a:cs typeface="ＭＳ Ｐゴシック" charset="0"/>
            </a:endParaRPr>
          </a:p>
        </p:txBody>
      </p:sp>
      <p:pic>
        <p:nvPicPr>
          <p:cNvPr id="36867" name="Picture 3" descr="creative commons licens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14800"/>
            <a:ext cx="272256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39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MetroHealth</a:t>
            </a:r>
            <a:r>
              <a:rPr lang="en-US" sz="4000" dirty="0" smtClean="0"/>
              <a:t> </a:t>
            </a:r>
            <a:r>
              <a:rPr lang="en-US" sz="4000" dirty="0" err="1" smtClean="0"/>
              <a:t>MyChart</a:t>
            </a:r>
            <a:r>
              <a:rPr lang="en-US" sz="4000" dirty="0" smtClean="0"/>
              <a:t> is…</a:t>
            </a:r>
            <a:endParaRPr lang="en-US" sz="4000" dirty="0"/>
          </a:p>
        </p:txBody>
      </p:sp>
      <p:sp>
        <p:nvSpPr>
          <p:cNvPr id="3" name="Content Placeholder 2"/>
          <p:cNvSpPr>
            <a:spLocks noGrp="1"/>
          </p:cNvSpPr>
          <p:nvPr>
            <p:ph idx="1"/>
          </p:nvPr>
        </p:nvSpPr>
        <p:spPr>
          <a:xfrm>
            <a:off x="457200" y="1600200"/>
            <a:ext cx="7162800" cy="4953000"/>
          </a:xfrm>
        </p:spPr>
        <p:txBody>
          <a:bodyPr>
            <a:normAutofit/>
          </a:bodyPr>
          <a:lstStyle/>
          <a:p>
            <a:r>
              <a:rPr lang="en-US" sz="3600" dirty="0" smtClean="0"/>
              <a:t>Free </a:t>
            </a:r>
          </a:p>
          <a:p>
            <a:r>
              <a:rPr lang="en-US" sz="3600" dirty="0" err="1" smtClean="0"/>
              <a:t>MetroHealth</a:t>
            </a:r>
            <a:r>
              <a:rPr lang="en-US" sz="3600" dirty="0" smtClean="0"/>
              <a:t> information only.</a:t>
            </a:r>
          </a:p>
          <a:p>
            <a:r>
              <a:rPr lang="en-US" sz="3600" dirty="0" smtClean="0"/>
              <a:t>Private – only one individual per account.</a:t>
            </a:r>
          </a:p>
          <a:p>
            <a:r>
              <a:rPr lang="en-US" sz="3600" dirty="0" smtClean="0"/>
              <a:t>Not for emergencies. </a:t>
            </a:r>
            <a:endParaRPr lang="en-US" sz="3600" dirty="0"/>
          </a:p>
        </p:txBody>
      </p:sp>
    </p:spTree>
    <p:extLst>
      <p:ext uri="{BB962C8B-B14F-4D97-AF65-F5344CB8AC3E}">
        <p14:creationId xmlns:p14="http://schemas.microsoft.com/office/powerpoint/2010/main" val="227720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Log-In to </a:t>
            </a:r>
            <a:r>
              <a:rPr lang="en-US" sz="4000" dirty="0" err="1" smtClean="0"/>
              <a:t>MyChart</a:t>
            </a:r>
            <a:endParaRPr lang="en-US" sz="4000" dirty="0"/>
          </a:p>
        </p:txBody>
      </p:sp>
      <p:pic>
        <p:nvPicPr>
          <p:cNvPr id="4" name="Picture 3" descr="Screen Shot 2012-04-02 at 2.32.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9144000" cy="4894895"/>
          </a:xfrm>
          <a:prstGeom prst="rect">
            <a:avLst/>
          </a:prstGeom>
        </p:spPr>
      </p:pic>
    </p:spTree>
    <p:extLst>
      <p:ext uri="{BB962C8B-B14F-4D97-AF65-F5344CB8AC3E}">
        <p14:creationId xmlns:p14="http://schemas.microsoft.com/office/powerpoint/2010/main" val="227720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Creating an Account</a:t>
            </a:r>
            <a:endParaRPr lang="en-US" sz="4000" dirty="0"/>
          </a:p>
        </p:txBody>
      </p:sp>
      <p:pic>
        <p:nvPicPr>
          <p:cNvPr id="4" name="Picture 3" descr="Screen Shot 2012-04-02 at 2.34.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00200"/>
            <a:ext cx="6324600" cy="5115972"/>
          </a:xfrm>
          <a:prstGeom prst="rect">
            <a:avLst/>
          </a:prstGeom>
        </p:spPr>
      </p:pic>
    </p:spTree>
    <p:extLst>
      <p:ext uri="{BB962C8B-B14F-4D97-AF65-F5344CB8AC3E}">
        <p14:creationId xmlns:p14="http://schemas.microsoft.com/office/powerpoint/2010/main" val="15609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Access Code</a:t>
            </a:r>
            <a:endParaRPr lang="en-US" sz="4000" dirty="0"/>
          </a:p>
        </p:txBody>
      </p:sp>
      <p:sp>
        <p:nvSpPr>
          <p:cNvPr id="3" name="Content Placeholder 2"/>
          <p:cNvSpPr>
            <a:spLocks noGrp="1"/>
          </p:cNvSpPr>
          <p:nvPr>
            <p:ph idx="1"/>
          </p:nvPr>
        </p:nvSpPr>
        <p:spPr>
          <a:xfrm>
            <a:off x="228600" y="1447800"/>
            <a:ext cx="7467600" cy="5257800"/>
          </a:xfrm>
        </p:spPr>
        <p:txBody>
          <a:bodyPr>
            <a:normAutofit lnSpcReduction="10000"/>
          </a:bodyPr>
          <a:lstStyle/>
          <a:p>
            <a:r>
              <a:rPr lang="en-US" sz="3600" dirty="0" smtClean="0"/>
              <a:t>If you request a code online, your code will be mailed to you within 2 weeks.</a:t>
            </a:r>
          </a:p>
          <a:p>
            <a:r>
              <a:rPr lang="en-US" sz="3600" dirty="0" smtClean="0"/>
              <a:t>If you request a code from your doctor’s office you can pick it up from your doctor’s office immediately</a:t>
            </a:r>
            <a:r>
              <a:rPr lang="en-US" sz="3600" dirty="0" smtClean="0"/>
              <a:t>.</a:t>
            </a:r>
          </a:p>
          <a:p>
            <a:r>
              <a:rPr lang="en-US" sz="3600" dirty="0" smtClean="0"/>
              <a:t>Access code is also printed on your After Visit Summary when you visit your doctor.</a:t>
            </a:r>
            <a:endParaRPr lang="en-US" sz="3600" dirty="0"/>
          </a:p>
        </p:txBody>
      </p:sp>
    </p:spTree>
    <p:extLst>
      <p:ext uri="{BB962C8B-B14F-4D97-AF65-F5344CB8AC3E}">
        <p14:creationId xmlns:p14="http://schemas.microsoft.com/office/powerpoint/2010/main" val="15609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Log-In Troubleshooting</a:t>
            </a:r>
            <a:endParaRPr lang="en-US" sz="4000" dirty="0"/>
          </a:p>
        </p:txBody>
      </p:sp>
      <p:sp>
        <p:nvSpPr>
          <p:cNvPr id="3" name="Content Placeholder 2"/>
          <p:cNvSpPr>
            <a:spLocks noGrp="1"/>
          </p:cNvSpPr>
          <p:nvPr>
            <p:ph idx="1"/>
          </p:nvPr>
        </p:nvSpPr>
        <p:spPr>
          <a:xfrm>
            <a:off x="457200" y="1600200"/>
            <a:ext cx="7162800" cy="4953000"/>
          </a:xfrm>
        </p:spPr>
        <p:txBody>
          <a:bodyPr>
            <a:normAutofit/>
          </a:bodyPr>
          <a:lstStyle/>
          <a:p>
            <a:r>
              <a:rPr lang="en-US" sz="3600" dirty="0" smtClean="0"/>
              <a:t>Access codes are valid for 60 </a:t>
            </a:r>
            <a:r>
              <a:rPr lang="en-US" sz="3600" dirty="0" smtClean="0"/>
              <a:t>days. </a:t>
            </a:r>
            <a:r>
              <a:rPr lang="en-US" sz="3600" dirty="0" smtClean="0"/>
              <a:t>Once you use your code you will not need it again.</a:t>
            </a:r>
          </a:p>
          <a:p>
            <a:r>
              <a:rPr lang="en-US" sz="3600" dirty="0" smtClean="0"/>
              <a:t>If your code expires before you use it, you can request another code.</a:t>
            </a:r>
          </a:p>
          <a:p>
            <a:r>
              <a:rPr lang="en-US" sz="3600" dirty="0" smtClean="0"/>
              <a:t>Customer </a:t>
            </a:r>
            <a:r>
              <a:rPr lang="en-US" sz="3600" dirty="0" smtClean="0"/>
              <a:t>Service - </a:t>
            </a:r>
            <a:r>
              <a:rPr lang="en-US" sz="3600" dirty="0"/>
              <a:t>216-778-8801</a:t>
            </a:r>
          </a:p>
        </p:txBody>
      </p:sp>
    </p:spTree>
    <p:extLst>
      <p:ext uri="{BB962C8B-B14F-4D97-AF65-F5344CB8AC3E}">
        <p14:creationId xmlns:p14="http://schemas.microsoft.com/office/powerpoint/2010/main" val="15609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MyChart</a:t>
            </a:r>
            <a:r>
              <a:rPr lang="en-US" sz="4000" dirty="0" smtClean="0"/>
              <a:t> </a:t>
            </a:r>
            <a:r>
              <a:rPr lang="en-US" sz="4000" dirty="0" err="1" smtClean="0"/>
              <a:t>HomePage</a:t>
            </a:r>
            <a:endParaRPr lang="en-US" sz="4000" dirty="0"/>
          </a:p>
        </p:txBody>
      </p:sp>
      <p:pic>
        <p:nvPicPr>
          <p:cNvPr id="4" name="Picture 3" descr="Home Pag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95400"/>
            <a:ext cx="7239000" cy="5429250"/>
          </a:xfrm>
          <a:prstGeom prst="rect">
            <a:avLst/>
          </a:prstGeom>
        </p:spPr>
      </p:pic>
    </p:spTree>
    <p:extLst>
      <p:ext uri="{BB962C8B-B14F-4D97-AF65-F5344CB8AC3E}">
        <p14:creationId xmlns:p14="http://schemas.microsoft.com/office/powerpoint/2010/main" val="15609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Test Results</a:t>
            </a:r>
            <a:endParaRPr lang="en-US" sz="4000" dirty="0"/>
          </a:p>
        </p:txBody>
      </p:sp>
      <p:pic>
        <p:nvPicPr>
          <p:cNvPr id="3" name="Picture 2" descr="test res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524000"/>
            <a:ext cx="6389789" cy="5181600"/>
          </a:xfrm>
          <a:prstGeom prst="rect">
            <a:avLst/>
          </a:prstGeom>
        </p:spPr>
      </p:pic>
    </p:spTree>
    <p:extLst>
      <p:ext uri="{BB962C8B-B14F-4D97-AF65-F5344CB8AC3E}">
        <p14:creationId xmlns:p14="http://schemas.microsoft.com/office/powerpoint/2010/main" val="156092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4747</TotalTime>
  <Words>1489</Words>
  <Application>Microsoft Macintosh PowerPoint</Application>
  <PresentationFormat>On-screen Show (4:3)</PresentationFormat>
  <Paragraphs>117</Paragraphs>
  <Slides>28</Slides>
  <Notes>21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MetroHealth MyChart</vt:lpstr>
      <vt:lpstr>With MyChart You Can…</vt:lpstr>
      <vt:lpstr>MetroHealth MyChart is…</vt:lpstr>
      <vt:lpstr>Log-In to MyChart</vt:lpstr>
      <vt:lpstr>Creating an Account</vt:lpstr>
      <vt:lpstr>Access Code</vt:lpstr>
      <vt:lpstr>Log-In Troubleshooting</vt:lpstr>
      <vt:lpstr>MyChart HomePage</vt:lpstr>
      <vt:lpstr>Test Results</vt:lpstr>
      <vt:lpstr>Test Results on MyChart</vt:lpstr>
      <vt:lpstr>Compare Test Results</vt:lpstr>
      <vt:lpstr>Medications</vt:lpstr>
      <vt:lpstr>Prescription Refill</vt:lpstr>
      <vt:lpstr>Prescription Confirmation</vt:lpstr>
      <vt:lpstr>Get Medical Advice</vt:lpstr>
      <vt:lpstr>Get Medical Advice</vt:lpstr>
      <vt:lpstr>Doctors’ Letters</vt:lpstr>
      <vt:lpstr>Appointments</vt:lpstr>
      <vt:lpstr>Access to Family Records</vt:lpstr>
      <vt:lpstr>Access to Family Records</vt:lpstr>
      <vt:lpstr>Download Summary</vt:lpstr>
      <vt:lpstr>You CANNOT Edit on MyChart:</vt:lpstr>
      <vt:lpstr>You Can Edit on MyChart</vt:lpstr>
      <vt:lpstr>Change Password</vt:lpstr>
      <vt:lpstr>Health Information</vt:lpstr>
      <vt:lpstr>MyChart Help</vt:lpstr>
      <vt:lpstr>Sources</vt:lpstr>
      <vt:lpstr>Creative Commons License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Dadams</dc:creator>
  <cp:lastModifiedBy>Angela Siefer</cp:lastModifiedBy>
  <cp:revision>40</cp:revision>
  <dcterms:created xsi:type="dcterms:W3CDTF">2010-07-10T19:09:16Z</dcterms:created>
  <dcterms:modified xsi:type="dcterms:W3CDTF">2012-04-24T18:45:37Z</dcterms:modified>
</cp:coreProperties>
</file>